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8" r:id="rId5"/>
    <p:sldId id="261" r:id="rId6"/>
    <p:sldId id="260" r:id="rId7"/>
    <p:sldId id="269" r:id="rId8"/>
    <p:sldId id="263" r:id="rId9"/>
    <p:sldId id="266"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p:cViewPr varScale="1">
        <p:scale>
          <a:sx n="91" d="100"/>
          <a:sy n="91" d="100"/>
        </p:scale>
        <p:origin x="208"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F9511FE1-4456-4715-9DC2-9F7BF1539548}" type="datetimeFigureOut">
              <a:rPr lang="en-US" smtClean="0"/>
              <a:t>8/21/19</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046004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511FE1-4456-4715-9DC2-9F7BF1539548}" type="datetimeFigureOut">
              <a:rPr lang="en-US" smtClean="0"/>
              <a:t>8/21/19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1394046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11FE1-4456-4715-9DC2-9F7BF1539548}" type="datetimeFigureOut">
              <a:rPr lang="en-US" smtClean="0"/>
              <a:t>8/21/19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2668988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1705447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11FE1-4456-4715-9DC2-9F7BF1539548}" type="datetimeFigureOut">
              <a:rPr lang="en-US" smtClean="0"/>
              <a:t>8/21/19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260469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511FE1-4456-4715-9DC2-9F7BF1539548}" type="datetimeFigureOut">
              <a:rPr lang="en-US" smtClean="0"/>
              <a:t>8/21/19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1323226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511FE1-4456-4715-9DC2-9F7BF1539548}" type="datetimeFigureOut">
              <a:rPr lang="en-US" smtClean="0"/>
              <a:t>8/21/19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2403319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45358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827496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78947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912723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04271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511FE1-4456-4715-9DC2-9F7BF1539548}" type="datetimeFigureOut">
              <a:rPr lang="en-US" smtClean="0"/>
              <a:t>8/21/19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2629225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9511FE1-4456-4715-9DC2-9F7BF1539548}" type="datetimeFigureOut">
              <a:rPr lang="en-US" smtClean="0"/>
              <a:t>8/21/19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988328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9511FE1-4456-4715-9DC2-9F7BF1539548}" type="datetimeFigureOut">
              <a:rPr lang="en-US" smtClean="0"/>
              <a:t>8/21/19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3555137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511FE1-4456-4715-9DC2-9F7BF1539548}" type="datetimeFigureOut">
              <a:rPr lang="en-US" smtClean="0"/>
              <a:t>8/21/19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133823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511FE1-4456-4715-9DC2-9F7BF1539548}" type="datetimeFigureOut">
              <a:rPr lang="en-US" smtClean="0"/>
              <a:t>8/21/19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7F272-B6C5-4DDF-9A58-380B94C504CC}" type="slidenum">
              <a:rPr lang="en-US" smtClean="0"/>
              <a:t>‹#›</a:t>
            </a:fld>
            <a:endParaRPr lang="en-US"/>
          </a:p>
        </p:txBody>
      </p:sp>
    </p:spTree>
    <p:extLst>
      <p:ext uri="{BB962C8B-B14F-4D97-AF65-F5344CB8AC3E}">
        <p14:creationId xmlns:p14="http://schemas.microsoft.com/office/powerpoint/2010/main" val="135604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9511FE1-4456-4715-9DC2-9F7BF1539548}" type="datetimeFigureOut">
              <a:rPr lang="en-US" smtClean="0"/>
              <a:t>8/21/19</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A07F272-B6C5-4DDF-9A58-380B94C504CC}" type="slidenum">
              <a:rPr lang="en-US" smtClean="0"/>
              <a:t>‹#›</a:t>
            </a:fld>
            <a:endParaRPr lang="en-US"/>
          </a:p>
        </p:txBody>
      </p:sp>
    </p:spTree>
    <p:extLst>
      <p:ext uri="{BB962C8B-B14F-4D97-AF65-F5344CB8AC3E}">
        <p14:creationId xmlns:p14="http://schemas.microsoft.com/office/powerpoint/2010/main" val="17350883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mathequalslove.blogspot.com/" TargetMode="External"/><Relationship Id="rId2" Type="http://schemas.openxmlformats.org/officeDocument/2006/relationships/hyperlink" Target="mailto:atapli@neisd.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Weekly Warm Ups to Engage Students</a:t>
            </a:r>
          </a:p>
        </p:txBody>
      </p:sp>
      <p:sp>
        <p:nvSpPr>
          <p:cNvPr id="3" name="Subtitle 2"/>
          <p:cNvSpPr>
            <a:spLocks noGrp="1"/>
          </p:cNvSpPr>
          <p:nvPr>
            <p:ph type="subTitle" idx="1"/>
          </p:nvPr>
        </p:nvSpPr>
        <p:spPr>
          <a:xfrm>
            <a:off x="1876424" y="3602038"/>
            <a:ext cx="9622156" cy="1655762"/>
          </a:xfrm>
        </p:spPr>
        <p:txBody>
          <a:bodyPr>
            <a:normAutofit fontScale="70000" lnSpcReduction="20000"/>
          </a:bodyPr>
          <a:lstStyle/>
          <a:p>
            <a:r>
              <a:rPr lang="en-US" dirty="0"/>
              <a:t>Ashley Taplin (</a:t>
            </a:r>
            <a:r>
              <a:rPr lang="en-US" dirty="0">
                <a:hlinkClick r:id="rId2"/>
              </a:rPr>
              <a:t>atapli@neisd.net</a:t>
            </a:r>
            <a:r>
              <a:rPr lang="en-US" dirty="0"/>
              <a:t>)</a:t>
            </a:r>
          </a:p>
          <a:p>
            <a:r>
              <a:rPr lang="en-US" dirty="0" err="1"/>
              <a:t>Npreas</a:t>
            </a:r>
            <a:r>
              <a:rPr lang="en-US" dirty="0"/>
              <a:t> </a:t>
            </a:r>
          </a:p>
          <a:p>
            <a:endParaRPr lang="en-US" dirty="0"/>
          </a:p>
          <a:p>
            <a:r>
              <a:rPr lang="en-US" dirty="0"/>
              <a:t>Special thanks to </a:t>
            </a:r>
            <a:r>
              <a:rPr lang="en-US" dirty="0">
                <a:hlinkClick r:id="rId3"/>
              </a:rPr>
              <a:t>http://mathequalslove.blogspot.com/</a:t>
            </a:r>
            <a:r>
              <a:rPr lang="en-US" dirty="0"/>
              <a:t> and #MTBOS for inspiring this in our classrooms</a:t>
            </a:r>
          </a:p>
          <a:p>
            <a:endParaRPr lang="en-US" dirty="0"/>
          </a:p>
        </p:txBody>
      </p:sp>
    </p:spTree>
    <p:extLst>
      <p:ext uri="{BB962C8B-B14F-4D97-AF65-F5344CB8AC3E}">
        <p14:creationId xmlns:p14="http://schemas.microsoft.com/office/powerpoint/2010/main" val="3158243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Math Monday</a:t>
            </a:r>
          </a:p>
        </p:txBody>
      </p:sp>
      <p:sp>
        <p:nvSpPr>
          <p:cNvPr id="3" name="Content Placeholder 2"/>
          <p:cNvSpPr>
            <a:spLocks noGrp="1"/>
          </p:cNvSpPr>
          <p:nvPr>
            <p:ph idx="1"/>
          </p:nvPr>
        </p:nvSpPr>
        <p:spPr>
          <a:xfrm>
            <a:off x="1141411" y="1734331"/>
            <a:ext cx="10410937" cy="4589195"/>
          </a:xfrm>
        </p:spPr>
        <p:txBody>
          <a:bodyPr>
            <a:noAutofit/>
          </a:bodyPr>
          <a:lstStyle/>
          <a:p>
            <a:r>
              <a:rPr lang="en-US" sz="2500" dirty="0"/>
              <a:t>Using the template that we gave you, in the Monday section simply write down the final answer you get.</a:t>
            </a:r>
          </a:p>
          <a:p>
            <a:pPr marL="0" indent="0">
              <a:buNone/>
            </a:pPr>
            <a:endParaRPr lang="en-US" sz="2500" dirty="0"/>
          </a:p>
          <a:p>
            <a:r>
              <a:rPr lang="en-US" sz="2500" dirty="0"/>
              <a:t>Example 1: We will call out a series of mathematical operations.  Your job is to follow the steps in your head until we ask you to record your final answer.</a:t>
            </a:r>
          </a:p>
          <a:p>
            <a:r>
              <a:rPr lang="en-US" sz="2500" dirty="0"/>
              <a:t>Example 2: We will draw an “I chart” or “X factor” and your job is to fill in the missing values to complete the puzzle. </a:t>
            </a:r>
          </a:p>
          <a:p>
            <a:endParaRPr lang="en-US" sz="2500" dirty="0"/>
          </a:p>
          <a:p>
            <a:r>
              <a:rPr lang="en-US" sz="2500" dirty="0"/>
              <a:t>https://mrstaplinsmath.wordpress.com/2015/10/26/mental-math-monday/</a:t>
            </a:r>
          </a:p>
        </p:txBody>
      </p:sp>
    </p:spTree>
    <p:extLst>
      <p:ext uri="{BB962C8B-B14F-4D97-AF65-F5344CB8AC3E}">
        <p14:creationId xmlns:p14="http://schemas.microsoft.com/office/powerpoint/2010/main" val="4053082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611119"/>
            <a:ext cx="10679805" cy="752611"/>
          </a:xfrm>
        </p:spPr>
        <p:txBody>
          <a:bodyPr>
            <a:noAutofit/>
          </a:bodyPr>
          <a:lstStyle/>
          <a:p>
            <a:r>
              <a:rPr lang="en-US" sz="6000" dirty="0"/>
              <a:t>Think It Through Tuesday</a:t>
            </a:r>
          </a:p>
        </p:txBody>
      </p:sp>
      <p:sp>
        <p:nvSpPr>
          <p:cNvPr id="3" name="Content Placeholder 2"/>
          <p:cNvSpPr>
            <a:spLocks noGrp="1"/>
          </p:cNvSpPr>
          <p:nvPr>
            <p:ph idx="1"/>
          </p:nvPr>
        </p:nvSpPr>
        <p:spPr/>
        <p:txBody>
          <a:bodyPr/>
          <a:lstStyle/>
          <a:p>
            <a:pPr lvl="1"/>
            <a:endParaRPr lang="en-US" dirty="0"/>
          </a:p>
          <a:p>
            <a:endParaRPr lang="en-US" dirty="0"/>
          </a:p>
        </p:txBody>
      </p:sp>
      <p:sp>
        <p:nvSpPr>
          <p:cNvPr id="5" name="Text Placeholder 4"/>
          <p:cNvSpPr>
            <a:spLocks noGrp="1"/>
          </p:cNvSpPr>
          <p:nvPr>
            <p:ph type="body" sz="half" idx="2"/>
          </p:nvPr>
        </p:nvSpPr>
        <p:spPr/>
        <p:txBody>
          <a:bodyPr>
            <a:normAutofit/>
          </a:bodyPr>
          <a:lstStyle/>
          <a:p>
            <a:r>
              <a:rPr lang="en-US" sz="3200" dirty="0"/>
              <a:t>In the Tuesday section estimate the amount of candy corn there are in a ¼ cup.</a:t>
            </a:r>
          </a:p>
        </p:txBody>
      </p:sp>
      <p:pic>
        <p:nvPicPr>
          <p:cNvPr id="1028" name="Picture 4" descr="Picture"/>
          <p:cNvPicPr>
            <a:picLocks noChangeAspect="1" noChangeArrowheads="1"/>
          </p:cNvPicPr>
          <p:nvPr/>
        </p:nvPicPr>
        <p:blipFill rotWithShape="1">
          <a:blip r:embed="rId2">
            <a:extLst>
              <a:ext uri="{28A0092B-C50C-407E-A947-70E740481C1C}">
                <a14:useLocalDpi xmlns:a14="http://schemas.microsoft.com/office/drawing/2010/main" val="0"/>
              </a:ext>
            </a:extLst>
          </a:blip>
          <a:srcRect b="8340"/>
          <a:stretch/>
        </p:blipFill>
        <p:spPr bwMode="auto">
          <a:xfrm>
            <a:off x="5183188" y="1710475"/>
            <a:ext cx="6336405" cy="435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445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05333"/>
          </a:xfrm>
        </p:spPr>
        <p:txBody>
          <a:bodyPr/>
          <a:lstStyle/>
          <a:p>
            <a:pPr algn="ctr"/>
            <a:r>
              <a:rPr lang="en-US" dirty="0"/>
              <a:t>Think It Through Tuesday</a:t>
            </a:r>
          </a:p>
        </p:txBody>
      </p:sp>
      <p:sp>
        <p:nvSpPr>
          <p:cNvPr id="3" name="Content Placeholder 2"/>
          <p:cNvSpPr>
            <a:spLocks noGrp="1"/>
          </p:cNvSpPr>
          <p:nvPr>
            <p:ph idx="1"/>
          </p:nvPr>
        </p:nvSpPr>
        <p:spPr>
          <a:xfrm>
            <a:off x="1141412" y="1306286"/>
            <a:ext cx="9905999" cy="4484915"/>
          </a:xfrm>
        </p:spPr>
        <p:txBody>
          <a:bodyPr/>
          <a:lstStyle/>
          <a:p>
            <a:r>
              <a:rPr lang="en-US" dirty="0"/>
              <a:t>Open up a document that you use for warm ups (Smart file, power point, google slide, …)</a:t>
            </a:r>
          </a:p>
          <a:p>
            <a:r>
              <a:rPr lang="en-US" dirty="0"/>
              <a:t>Go to the website estimation180.com and find an estimation problem you would like to have your kids try the first week of warm ups.</a:t>
            </a:r>
          </a:p>
          <a:p>
            <a:r>
              <a:rPr lang="en-US" dirty="0"/>
              <a:t>Use the screen capture feature in smart or the snip it tool to embed the picture in your warm up.</a:t>
            </a:r>
          </a:p>
          <a:p>
            <a:r>
              <a:rPr lang="en-US" dirty="0"/>
              <a:t>Have website open on your computer to share the answer with your class after you have received their estimations.</a:t>
            </a:r>
          </a:p>
        </p:txBody>
      </p:sp>
    </p:spTree>
    <p:extLst>
      <p:ext uri="{BB962C8B-B14F-4D97-AF65-F5344CB8AC3E}">
        <p14:creationId xmlns:p14="http://schemas.microsoft.com/office/powerpoint/2010/main" val="3534401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10673925" cy="882203"/>
          </a:xfrm>
        </p:spPr>
        <p:txBody>
          <a:bodyPr>
            <a:noAutofit/>
          </a:bodyPr>
          <a:lstStyle/>
          <a:p>
            <a:r>
              <a:rPr lang="en-US" sz="5000" dirty="0"/>
              <a:t>Which One Doesn’t Belong Wednesday</a:t>
            </a:r>
          </a:p>
        </p:txBody>
      </p:sp>
      <p:pic>
        <p:nvPicPr>
          <p:cNvPr id="2050" name="Picture 2" descr="http://wodb.ca/images/shape-5.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502275" y="592138"/>
            <a:ext cx="5199062" cy="519906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p:txBody>
          <a:bodyPr>
            <a:normAutofit/>
          </a:bodyPr>
          <a:lstStyle/>
          <a:p>
            <a:r>
              <a:rPr lang="en-US" sz="3200" dirty="0"/>
              <a:t>Determine which shape you feel doesn’t belong and explain why using complete sentences.</a:t>
            </a:r>
          </a:p>
        </p:txBody>
      </p:sp>
    </p:spTree>
    <p:extLst>
      <p:ext uri="{BB962C8B-B14F-4D97-AF65-F5344CB8AC3E}">
        <p14:creationId xmlns:p14="http://schemas.microsoft.com/office/powerpoint/2010/main" val="113736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867" y="171942"/>
            <a:ext cx="10515600" cy="1325563"/>
          </a:xfrm>
        </p:spPr>
        <p:txBody>
          <a:bodyPr/>
          <a:lstStyle/>
          <a:p>
            <a:r>
              <a:rPr lang="en-US" dirty="0"/>
              <a:t>Which One Doesn’t Belong Wednesday</a:t>
            </a:r>
          </a:p>
        </p:txBody>
      </p:sp>
      <p:sp>
        <p:nvSpPr>
          <p:cNvPr id="3" name="Content Placeholder 2"/>
          <p:cNvSpPr>
            <a:spLocks noGrp="1"/>
          </p:cNvSpPr>
          <p:nvPr>
            <p:ph idx="1"/>
          </p:nvPr>
        </p:nvSpPr>
        <p:spPr>
          <a:xfrm>
            <a:off x="838200" y="1825625"/>
            <a:ext cx="4300470" cy="4351338"/>
          </a:xfrm>
        </p:spPr>
        <p:txBody>
          <a:bodyPr/>
          <a:lstStyle/>
          <a:p>
            <a:pPr marL="0" indent="0">
              <a:buNone/>
            </a:pPr>
            <a:r>
              <a:rPr lang="en-US" dirty="0"/>
              <a:t>Determine which graph you feel doesn’t belong and explain why using complete sentences.</a:t>
            </a:r>
          </a:p>
          <a:p>
            <a:endParaRPr lang="en-US" dirty="0"/>
          </a:p>
        </p:txBody>
      </p:sp>
      <p:pic>
        <p:nvPicPr>
          <p:cNvPr id="3074" name="Picture 2" descr="http://wodb.ca/images/wodb-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7667" y="1597315"/>
            <a:ext cx="4572981" cy="4579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267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05333"/>
          </a:xfrm>
        </p:spPr>
        <p:txBody>
          <a:bodyPr/>
          <a:lstStyle/>
          <a:p>
            <a:pPr algn="ctr"/>
            <a:r>
              <a:rPr lang="en-US" dirty="0"/>
              <a:t>Which one doesn’t belong </a:t>
            </a:r>
            <a:r>
              <a:rPr lang="en-US" dirty="0" err="1"/>
              <a:t>wednesday</a:t>
            </a:r>
            <a:endParaRPr lang="en-US" dirty="0"/>
          </a:p>
        </p:txBody>
      </p:sp>
      <p:sp>
        <p:nvSpPr>
          <p:cNvPr id="3" name="Content Placeholder 2"/>
          <p:cNvSpPr>
            <a:spLocks noGrp="1"/>
          </p:cNvSpPr>
          <p:nvPr>
            <p:ph idx="1"/>
          </p:nvPr>
        </p:nvSpPr>
        <p:spPr>
          <a:xfrm>
            <a:off x="1141412" y="1306286"/>
            <a:ext cx="9905999" cy="4484915"/>
          </a:xfrm>
        </p:spPr>
        <p:txBody>
          <a:bodyPr/>
          <a:lstStyle/>
          <a:p>
            <a:endParaRPr lang="en-US" dirty="0"/>
          </a:p>
          <a:p>
            <a:r>
              <a:rPr lang="en-US" dirty="0"/>
              <a:t>Open up a document that you use for warm ups (Smart file, power point, google slide, …)</a:t>
            </a:r>
          </a:p>
          <a:p>
            <a:r>
              <a:rPr lang="en-US" dirty="0"/>
              <a:t>Go to the website wodb.ca and find an image you would like to have your kids try the first week of warm ups.</a:t>
            </a:r>
          </a:p>
          <a:p>
            <a:r>
              <a:rPr lang="en-US" dirty="0"/>
              <a:t>Use the screen capture feature in smart or the snip it tool to embed the picture in your warm up.</a:t>
            </a:r>
          </a:p>
        </p:txBody>
      </p:sp>
    </p:spTree>
    <p:extLst>
      <p:ext uri="{BB962C8B-B14F-4D97-AF65-F5344CB8AC3E}">
        <p14:creationId xmlns:p14="http://schemas.microsoft.com/office/powerpoint/2010/main" val="2637983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Throwback Thursday</a:t>
            </a:r>
          </a:p>
        </p:txBody>
      </p:sp>
      <p:sp>
        <p:nvSpPr>
          <p:cNvPr id="3" name="Content Placeholder 2"/>
          <p:cNvSpPr>
            <a:spLocks noGrp="1"/>
          </p:cNvSpPr>
          <p:nvPr>
            <p:ph idx="1"/>
          </p:nvPr>
        </p:nvSpPr>
        <p:spPr>
          <a:xfrm>
            <a:off x="1070133" y="1655126"/>
            <a:ext cx="10048558" cy="4014153"/>
          </a:xfrm>
        </p:spPr>
        <p:txBody>
          <a:bodyPr>
            <a:normAutofit/>
          </a:bodyPr>
          <a:lstStyle/>
          <a:p>
            <a:r>
              <a:rPr lang="en-US" dirty="0"/>
              <a:t>There are several options you can do for this day.  Some are listed below:</a:t>
            </a:r>
          </a:p>
          <a:p>
            <a:pPr lvl="2"/>
            <a:r>
              <a:rPr lang="en-US" sz="2200" b="1" dirty="0"/>
              <a:t>Spiraling topics </a:t>
            </a:r>
            <a:r>
              <a:rPr lang="en-US" sz="2200" dirty="0"/>
              <a:t>(consider using STAAR, PSAT, SAT, TSI as well)</a:t>
            </a:r>
          </a:p>
          <a:p>
            <a:pPr marL="914400" lvl="2" indent="0">
              <a:buNone/>
            </a:pPr>
            <a:endParaRPr lang="en-US" sz="2200" dirty="0"/>
          </a:p>
          <a:p>
            <a:pPr lvl="2"/>
            <a:r>
              <a:rPr lang="en-US" sz="2200" b="1" dirty="0"/>
              <a:t>Writing prompt supporting SEL </a:t>
            </a:r>
            <a:r>
              <a:rPr lang="en-US" sz="2200" dirty="0"/>
              <a:t>concepts as a check in with students</a:t>
            </a:r>
          </a:p>
          <a:p>
            <a:pPr lvl="3"/>
            <a:r>
              <a:rPr lang="en-US" sz="2200" dirty="0"/>
              <a:t> Ex. “tell me what you learned this week” or “what is something you’re proud of?”</a:t>
            </a:r>
          </a:p>
          <a:p>
            <a:pPr lvl="3"/>
            <a:r>
              <a:rPr lang="en-US" sz="2200" dirty="0"/>
              <a:t>These can be math related or not, to give you more insight into your students</a:t>
            </a:r>
          </a:p>
        </p:txBody>
      </p:sp>
      <p:sp>
        <p:nvSpPr>
          <p:cNvPr id="4" name="TextBox 3">
            <a:extLst>
              <a:ext uri="{FF2B5EF4-FFF2-40B4-BE49-F238E27FC236}">
                <a16:creationId xmlns:a16="http://schemas.microsoft.com/office/drawing/2014/main" id="{840D8318-63D6-5E45-B634-797023D3FEE8}"/>
              </a:ext>
            </a:extLst>
          </p:cNvPr>
          <p:cNvSpPr txBox="1"/>
          <p:nvPr/>
        </p:nvSpPr>
        <p:spPr>
          <a:xfrm>
            <a:off x="1508759" y="5474970"/>
            <a:ext cx="9538651" cy="646331"/>
          </a:xfrm>
          <a:prstGeom prst="rect">
            <a:avLst/>
          </a:prstGeom>
          <a:noFill/>
        </p:spPr>
        <p:txBody>
          <a:bodyPr wrap="square" rtlCol="0">
            <a:spAutoFit/>
          </a:bodyPr>
          <a:lstStyle/>
          <a:p>
            <a:r>
              <a:rPr lang="en-US" b="1" dirty="0">
                <a:solidFill>
                  <a:srgbClr val="FFC000"/>
                </a:solidFill>
              </a:rPr>
              <a:t>I liked to collect these on a notecard/half sheet of paper to sort into 3 levels of readiness piles for spiraled topics or to learn more about my students when using it as SEL. </a:t>
            </a:r>
          </a:p>
        </p:txBody>
      </p:sp>
    </p:spTree>
    <p:extLst>
      <p:ext uri="{BB962C8B-B14F-4D97-AF65-F5344CB8AC3E}">
        <p14:creationId xmlns:p14="http://schemas.microsoft.com/office/powerpoint/2010/main" val="4070925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guess whose throwback pictures these are???</a:t>
            </a: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19465" y="2249488"/>
            <a:ext cx="4722282" cy="3541712"/>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48665" y="2249488"/>
            <a:ext cx="4722282" cy="3541712"/>
          </a:xfrm>
        </p:spPr>
      </p:pic>
    </p:spTree>
    <p:extLst>
      <p:ext uri="{BB962C8B-B14F-4D97-AF65-F5344CB8AC3E}">
        <p14:creationId xmlns:p14="http://schemas.microsoft.com/office/powerpoint/2010/main" val="414588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829" y="242296"/>
            <a:ext cx="9905998" cy="1478570"/>
          </a:xfrm>
        </p:spPr>
        <p:txBody>
          <a:bodyPr/>
          <a:lstStyle/>
          <a:p>
            <a:r>
              <a:rPr lang="en-US" b="1" u="sng" dirty="0"/>
              <a:t>Favorite No Friday</a:t>
            </a:r>
          </a:p>
        </p:txBody>
      </p:sp>
      <p:sp>
        <p:nvSpPr>
          <p:cNvPr id="3" name="Content Placeholder 2"/>
          <p:cNvSpPr>
            <a:spLocks noGrp="1"/>
          </p:cNvSpPr>
          <p:nvPr>
            <p:ph idx="1"/>
          </p:nvPr>
        </p:nvSpPr>
        <p:spPr>
          <a:xfrm>
            <a:off x="999077" y="1231909"/>
            <a:ext cx="8434589" cy="4351338"/>
          </a:xfrm>
        </p:spPr>
        <p:txBody>
          <a:bodyPr/>
          <a:lstStyle/>
          <a:p>
            <a:pPr marL="0" indent="0">
              <a:buNone/>
            </a:pPr>
            <a:r>
              <a:rPr lang="en-US" dirty="0"/>
              <a:t>A most missed question on last year’s released Algebra STAAR test is below. The most chosen answer was H.  Determine the correct answer to the question </a:t>
            </a:r>
            <a:r>
              <a:rPr lang="en-US" b="1" dirty="0"/>
              <a:t>and</a:t>
            </a:r>
            <a:r>
              <a:rPr lang="en-US" dirty="0"/>
              <a:t> predict why students thought it was H. </a:t>
            </a:r>
          </a:p>
        </p:txBody>
      </p:sp>
      <p:sp>
        <p:nvSpPr>
          <p:cNvPr id="4" name="TextBox 3"/>
          <p:cNvSpPr txBox="1"/>
          <p:nvPr/>
        </p:nvSpPr>
        <p:spPr>
          <a:xfrm>
            <a:off x="6104586" y="2086377"/>
            <a:ext cx="184731"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stretch>
            <a:fillRect/>
          </a:stretch>
        </p:blipFill>
        <p:spPr>
          <a:xfrm>
            <a:off x="925829" y="3183433"/>
            <a:ext cx="8507837" cy="3567882"/>
          </a:xfrm>
          <a:prstGeom prst="rect">
            <a:avLst/>
          </a:prstGeom>
        </p:spPr>
      </p:pic>
      <p:sp>
        <p:nvSpPr>
          <p:cNvPr id="6" name="TextBox 5">
            <a:extLst>
              <a:ext uri="{FF2B5EF4-FFF2-40B4-BE49-F238E27FC236}">
                <a16:creationId xmlns:a16="http://schemas.microsoft.com/office/drawing/2014/main" id="{F06F5B2F-1F73-494C-A76A-8B1C69A250C6}"/>
              </a:ext>
            </a:extLst>
          </p:cNvPr>
          <p:cNvSpPr txBox="1"/>
          <p:nvPr/>
        </p:nvSpPr>
        <p:spPr>
          <a:xfrm>
            <a:off x="925829" y="2670411"/>
            <a:ext cx="9202909" cy="369332"/>
          </a:xfrm>
          <a:prstGeom prst="rect">
            <a:avLst/>
          </a:prstGeom>
          <a:noFill/>
        </p:spPr>
        <p:txBody>
          <a:bodyPr wrap="square" rtlCol="0">
            <a:spAutoFit/>
          </a:bodyPr>
          <a:lstStyle/>
          <a:p>
            <a:r>
              <a:rPr lang="en-US" b="1" dirty="0">
                <a:solidFill>
                  <a:schemeClr val="bg2"/>
                </a:solidFill>
              </a:rPr>
              <a:t>Use the stem: The answer is ______ because ______. I think students chose H because ______.</a:t>
            </a:r>
          </a:p>
        </p:txBody>
      </p:sp>
    </p:spTree>
    <p:extLst>
      <p:ext uri="{BB962C8B-B14F-4D97-AF65-F5344CB8AC3E}">
        <p14:creationId xmlns:p14="http://schemas.microsoft.com/office/powerpoint/2010/main" val="227046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031" y="867178"/>
            <a:ext cx="10320741" cy="3429000"/>
          </a:xfrm>
        </p:spPr>
        <p:txBody>
          <a:bodyPr>
            <a:normAutofit/>
          </a:bodyPr>
          <a:lstStyle/>
          <a:p>
            <a:r>
              <a:rPr lang="en-US" sz="4500" dirty="0"/>
              <a:t>Take some time to try to finish your warm ups to use for a week.</a:t>
            </a:r>
          </a:p>
        </p:txBody>
      </p:sp>
      <p:sp>
        <p:nvSpPr>
          <p:cNvPr id="3" name="Text Placeholder 2"/>
          <p:cNvSpPr>
            <a:spLocks noGrp="1"/>
          </p:cNvSpPr>
          <p:nvPr>
            <p:ph type="body" sz="half" idx="2"/>
          </p:nvPr>
        </p:nvSpPr>
        <p:spPr>
          <a:xfrm>
            <a:off x="1141410" y="3331030"/>
            <a:ext cx="10475334" cy="3159922"/>
          </a:xfrm>
        </p:spPr>
        <p:txBody>
          <a:bodyPr>
            <a:normAutofit/>
          </a:bodyPr>
          <a:lstStyle/>
          <a:p>
            <a:r>
              <a:rPr lang="en-US" sz="2500" dirty="0"/>
              <a:t>If you would like a copy of the warm up template given to you, the full page theme days to hang in your classroom, or any of the warm ups we have already created please let us know and we can share them with you.</a:t>
            </a:r>
          </a:p>
          <a:p>
            <a:r>
              <a:rPr lang="en-US" sz="2500" dirty="0"/>
              <a:t>**All materials presented can be found in the google folder that was shared with you today.</a:t>
            </a:r>
          </a:p>
        </p:txBody>
      </p:sp>
    </p:spTree>
    <p:extLst>
      <p:ext uri="{BB962C8B-B14F-4D97-AF65-F5344CB8AC3E}">
        <p14:creationId xmlns:p14="http://schemas.microsoft.com/office/powerpoint/2010/main" val="30950507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326</TotalTime>
  <Words>627</Words>
  <Application>Microsoft Macintosh PowerPoint</Application>
  <PresentationFormat>Widescreen</PresentationFormat>
  <Paragraphs>43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Trebuchet MS</vt:lpstr>
      <vt:lpstr>Tw Cen MT</vt:lpstr>
      <vt:lpstr>Circuit</vt:lpstr>
      <vt:lpstr>Weekly Warm Ups to Engage Students</vt:lpstr>
      <vt:lpstr>Mental Math Monday</vt:lpstr>
      <vt:lpstr>Think It Through Tuesday</vt:lpstr>
      <vt:lpstr>Think It Through Tuesday</vt:lpstr>
      <vt:lpstr>Which One Doesn’t Belong Wednesday</vt:lpstr>
      <vt:lpstr>Which One Doesn’t Belong Wednesday</vt:lpstr>
      <vt:lpstr>Which one doesn’t belong wednesday</vt:lpstr>
      <vt:lpstr>Throwback Thursday</vt:lpstr>
      <vt:lpstr>Can you guess whose throwback pictures these are???</vt:lpstr>
      <vt:lpstr>Favorite No Friday</vt:lpstr>
      <vt:lpstr>Take some time to try to finish your warm ups to use for a week.</vt:lpstr>
    </vt:vector>
  </TitlesOfParts>
  <Company>North East ISD</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Warm Ups to Engage Students</dc:title>
  <dc:creator>Preas, Nicole</dc:creator>
  <cp:lastModifiedBy>Taplin, Ashley P</cp:lastModifiedBy>
  <cp:revision>22</cp:revision>
  <dcterms:created xsi:type="dcterms:W3CDTF">2016-01-11T23:11:17Z</dcterms:created>
  <dcterms:modified xsi:type="dcterms:W3CDTF">2019-08-21T17:36:06Z</dcterms:modified>
</cp:coreProperties>
</file>